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885ee3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885ee3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885ee31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885ee31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885ee31e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885ee31e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885ee31e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885ee31e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885ee31e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885ee31e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885ee31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885ee31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5" name="Google Shape;2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 name="Shape 26"/>
        <p:cNvGrpSpPr/>
        <p:nvPr/>
      </p:nvGrpSpPr>
      <p:grpSpPr>
        <a:xfrm>
          <a:off x="0" y="0"/>
          <a:ext cx="0" cy="0"/>
          <a:chOff x="0" y="0"/>
          <a:chExt cx="0" cy="0"/>
        </a:xfrm>
      </p:grpSpPr>
      <p:grpSp>
        <p:nvGrpSpPr>
          <p:cNvPr id="27" name="Google Shape;27;p4"/>
          <p:cNvGrpSpPr/>
          <p:nvPr/>
        </p:nvGrpSpPr>
        <p:grpSpPr>
          <a:xfrm>
            <a:off x="4406400" y="0"/>
            <a:ext cx="4737600" cy="5143065"/>
            <a:chOff x="4406400" y="0"/>
            <a:chExt cx="4737600" cy="5143065"/>
          </a:xfrm>
        </p:grpSpPr>
        <p:sp>
          <p:nvSpPr>
            <p:cNvPr id="28" name="Google Shape;28;p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8"/>
            <a:chOff x="0" y="381001"/>
            <a:chExt cx="1037850" cy="1016288"/>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8"/>
            <a:chOff x="0" y="381001"/>
            <a:chExt cx="1037850" cy="1016288"/>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8"/>
            <a:chOff x="0" y="381001"/>
            <a:chExt cx="1037850" cy="1016288"/>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8"/>
            <a:chOff x="0" y="381001"/>
            <a:chExt cx="1037850" cy="1016288"/>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1759065" y="90045"/>
            <a:ext cx="6178800" cy="12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1" i="1" lang="en-GB" sz="3700">
                <a:solidFill>
                  <a:srgbClr val="00FFFF"/>
                </a:solidFill>
                <a:latin typeface="Times New Roman"/>
                <a:ea typeface="Times New Roman"/>
                <a:cs typeface="Times New Roman"/>
                <a:sym typeface="Times New Roman"/>
              </a:rPr>
              <a:t>Python Based  Voice Controlled  Personal Assistant</a:t>
            </a:r>
            <a:r>
              <a:rPr b="1" i="1" lang="en-GB" sz="3500">
                <a:solidFill>
                  <a:srgbClr val="FFD966"/>
                </a:solidFill>
                <a:latin typeface="Comic Sans MS"/>
                <a:ea typeface="Comic Sans MS"/>
                <a:cs typeface="Comic Sans MS"/>
                <a:sym typeface="Comic Sans MS"/>
              </a:rPr>
              <a:t> </a:t>
            </a:r>
            <a:br>
              <a:rPr b="1" i="1" lang="en-GB" sz="3500">
                <a:solidFill>
                  <a:srgbClr val="FFD966"/>
                </a:solidFill>
                <a:latin typeface="Comic Sans MS"/>
                <a:ea typeface="Comic Sans MS"/>
                <a:cs typeface="Comic Sans MS"/>
                <a:sym typeface="Comic Sans MS"/>
              </a:rPr>
            </a:br>
            <a:br>
              <a:rPr b="1" i="1" lang="en-GB" sz="3500">
                <a:solidFill>
                  <a:srgbClr val="FFD966"/>
                </a:solidFill>
                <a:latin typeface="Comic Sans MS"/>
                <a:ea typeface="Comic Sans MS"/>
                <a:cs typeface="Comic Sans MS"/>
                <a:sym typeface="Comic Sans MS"/>
              </a:rPr>
            </a:br>
            <a:endParaRPr b="1" i="1" sz="3500">
              <a:solidFill>
                <a:srgbClr val="FFD966"/>
              </a:solidFill>
              <a:latin typeface="Comic Sans MS"/>
              <a:ea typeface="Comic Sans MS"/>
              <a:cs typeface="Comic Sans MS"/>
              <a:sym typeface="Comic Sans MS"/>
            </a:endParaRPr>
          </a:p>
        </p:txBody>
      </p:sp>
      <p:sp>
        <p:nvSpPr>
          <p:cNvPr id="135" name="Google Shape;135;p13"/>
          <p:cNvSpPr txBox="1"/>
          <p:nvPr>
            <p:ph idx="1" type="subTitle"/>
          </p:nvPr>
        </p:nvSpPr>
        <p:spPr>
          <a:xfrm>
            <a:off x="486600" y="1174125"/>
            <a:ext cx="8339400" cy="3752100"/>
          </a:xfrm>
          <a:prstGeom prst="rect">
            <a:avLst/>
          </a:prstGeom>
          <a:noFill/>
          <a:ln>
            <a:noFill/>
          </a:ln>
        </p:spPr>
        <p:txBody>
          <a:bodyPr anchorCtr="0" anchor="t" bIns="91425" lIns="91425" spcFirstLastPara="1" rIns="91425" wrap="square" tIns="91425">
            <a:noAutofit/>
          </a:bodyPr>
          <a:lstStyle/>
          <a:p>
            <a:pPr indent="457200" lvl="0" marL="1828800" rtl="0" algn="l">
              <a:lnSpc>
                <a:spcPct val="100000"/>
              </a:lnSpc>
              <a:spcBef>
                <a:spcPts val="0"/>
              </a:spcBef>
              <a:spcAft>
                <a:spcPts val="0"/>
              </a:spcAft>
              <a:buSzPts val="1300"/>
              <a:buNone/>
            </a:pPr>
            <a:r>
              <a:t/>
            </a:r>
            <a:endParaRPr sz="1800">
              <a:solidFill>
                <a:srgbClr val="FFFFFF"/>
              </a:solidFill>
              <a:latin typeface="Times New Roman"/>
              <a:ea typeface="Times New Roman"/>
              <a:cs typeface="Times New Roman"/>
              <a:sym typeface="Times New Roman"/>
            </a:endParaRPr>
          </a:p>
          <a:p>
            <a:pPr indent="457200" lvl="0" marL="1828800" rtl="0" algn="l">
              <a:lnSpc>
                <a:spcPct val="100000"/>
              </a:lnSpc>
              <a:spcBef>
                <a:spcPts val="0"/>
              </a:spcBef>
              <a:spcAft>
                <a:spcPts val="0"/>
              </a:spcAft>
              <a:buSzPts val="1300"/>
              <a:buNone/>
            </a:pPr>
            <a:r>
              <a:rPr lang="en-GB" sz="1800">
                <a:solidFill>
                  <a:srgbClr val="FFFFFF"/>
                </a:solidFill>
                <a:latin typeface="Times New Roman"/>
                <a:ea typeface="Times New Roman"/>
                <a:cs typeface="Times New Roman"/>
                <a:sym typeface="Times New Roman"/>
              </a:rPr>
              <a:t>Venkat Sai Swarup Bennabhaktula (2017IMT-109)</a:t>
            </a:r>
            <a:endParaRPr sz="1800">
              <a:solidFill>
                <a:srgbClr val="FFFFFF"/>
              </a:solidFill>
              <a:latin typeface="Times New Roman"/>
              <a:ea typeface="Times New Roman"/>
              <a:cs typeface="Times New Roman"/>
              <a:sym typeface="Times New Roman"/>
            </a:endParaRPr>
          </a:p>
          <a:p>
            <a:pPr indent="457200" lvl="0" marL="1828800" rtl="0" algn="l">
              <a:lnSpc>
                <a:spcPct val="100000"/>
              </a:lnSpc>
              <a:spcBef>
                <a:spcPts val="0"/>
              </a:spcBef>
              <a:spcAft>
                <a:spcPts val="0"/>
              </a:spcAft>
              <a:buSzPts val="1300"/>
              <a:buNone/>
            </a:pPr>
            <a:r>
              <a:rPr lang="en-GB" sz="1800">
                <a:solidFill>
                  <a:srgbClr val="FFFFFF"/>
                </a:solidFill>
                <a:latin typeface="Times New Roman"/>
                <a:ea typeface="Times New Roman"/>
                <a:cs typeface="Times New Roman"/>
                <a:sym typeface="Times New Roman"/>
              </a:rPr>
              <a:t>Vishwajeet Kumar (2017IMT-111)</a:t>
            </a:r>
            <a:endParaRPr sz="1800">
              <a:solidFill>
                <a:srgbClr val="FFFFFF"/>
              </a:solidFill>
              <a:latin typeface="Times New Roman"/>
              <a:ea typeface="Times New Roman"/>
              <a:cs typeface="Times New Roman"/>
              <a:sym typeface="Times New Roman"/>
            </a:endParaRPr>
          </a:p>
          <a:p>
            <a:pPr indent="457200" lvl="0" marL="1828800" rtl="0" algn="l">
              <a:lnSpc>
                <a:spcPct val="100000"/>
              </a:lnSpc>
              <a:spcBef>
                <a:spcPts val="0"/>
              </a:spcBef>
              <a:spcAft>
                <a:spcPts val="0"/>
              </a:spcAft>
              <a:buSzPts val="1300"/>
              <a:buNone/>
            </a:pPr>
            <a:r>
              <a:rPr lang="en-GB" sz="1800">
                <a:solidFill>
                  <a:srgbClr val="FFFFFF"/>
                </a:solidFill>
                <a:latin typeface="Times New Roman"/>
                <a:ea typeface="Times New Roman"/>
                <a:cs typeface="Times New Roman"/>
                <a:sym typeface="Times New Roman"/>
              </a:rPr>
              <a:t>Aryan Bharadwaj (2017IMT-018)</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sz="2100">
              <a:solidFill>
                <a:srgbClr val="FFFFFF"/>
              </a:solidFill>
              <a:latin typeface="Times New Roman"/>
              <a:ea typeface="Times New Roman"/>
              <a:cs typeface="Times New Roman"/>
              <a:sym typeface="Times New Roman"/>
            </a:endParaRPr>
          </a:p>
          <a:p>
            <a:pPr indent="0" lvl="0" marL="2743200" rtl="0" algn="l">
              <a:lnSpc>
                <a:spcPct val="100000"/>
              </a:lnSpc>
              <a:spcBef>
                <a:spcPts val="0"/>
              </a:spcBef>
              <a:spcAft>
                <a:spcPts val="0"/>
              </a:spcAft>
              <a:buSzPts val="1300"/>
              <a:buNone/>
            </a:pPr>
            <a:r>
              <a:rPr b="1" lang="en-GB" sz="1900" u="sng">
                <a:solidFill>
                  <a:srgbClr val="FFFFFF"/>
                </a:solidFill>
                <a:latin typeface="Times New Roman"/>
                <a:ea typeface="Times New Roman"/>
                <a:cs typeface="Times New Roman"/>
                <a:sym typeface="Times New Roman"/>
              </a:rPr>
              <a:t>Submitted to :</a:t>
            </a:r>
            <a:endParaRPr b="1" sz="1900" u="sng">
              <a:solidFill>
                <a:srgbClr val="FFFFFF"/>
              </a:solidFill>
              <a:latin typeface="Times New Roman"/>
              <a:ea typeface="Times New Roman"/>
              <a:cs typeface="Times New Roman"/>
              <a:sym typeface="Times New Roman"/>
            </a:endParaRPr>
          </a:p>
          <a:p>
            <a:pPr indent="0" lvl="0" marL="2743200" rtl="0" algn="l">
              <a:lnSpc>
                <a:spcPct val="100000"/>
              </a:lnSpc>
              <a:spcBef>
                <a:spcPts val="0"/>
              </a:spcBef>
              <a:spcAft>
                <a:spcPts val="0"/>
              </a:spcAft>
              <a:buSzPts val="1300"/>
              <a:buNone/>
            </a:pPr>
            <a:r>
              <a:rPr lang="en-GB" sz="1900">
                <a:solidFill>
                  <a:srgbClr val="FFFFFF"/>
                </a:solidFill>
                <a:latin typeface="Times New Roman"/>
                <a:ea typeface="Times New Roman"/>
                <a:cs typeface="Times New Roman"/>
                <a:sym typeface="Times New Roman"/>
              </a:rPr>
              <a:t>Dr. Somesh Kumar </a:t>
            </a:r>
            <a:endParaRPr sz="1900">
              <a:solidFill>
                <a:srgbClr val="FFFFFF"/>
              </a:solidFill>
              <a:latin typeface="Times New Roman"/>
              <a:ea typeface="Times New Roman"/>
              <a:cs typeface="Times New Roman"/>
              <a:sym typeface="Times New Roman"/>
            </a:endParaRPr>
          </a:p>
          <a:p>
            <a:pPr indent="457200" lvl="0" marL="2743200" rtl="0" algn="l">
              <a:lnSpc>
                <a:spcPct val="100000"/>
              </a:lnSpc>
              <a:spcBef>
                <a:spcPts val="0"/>
              </a:spcBef>
              <a:spcAft>
                <a:spcPts val="0"/>
              </a:spcAft>
              <a:buSzPts val="1300"/>
              <a:buNone/>
            </a:pPr>
            <a:r>
              <a:t/>
            </a:r>
            <a:endParaRPr sz="1900">
              <a:solidFill>
                <a:srgbClr val="FFFFFF"/>
              </a:solidFill>
              <a:latin typeface="Times New Roman"/>
              <a:ea typeface="Times New Roman"/>
              <a:cs typeface="Times New Roman"/>
              <a:sym typeface="Times New Roman"/>
            </a:endParaRPr>
          </a:p>
          <a:p>
            <a:pPr indent="457200" lvl="0" marL="2286000" rtl="0" algn="l">
              <a:lnSpc>
                <a:spcPct val="100000"/>
              </a:lnSpc>
              <a:spcBef>
                <a:spcPts val="0"/>
              </a:spcBef>
              <a:spcAft>
                <a:spcPts val="0"/>
              </a:spcAft>
              <a:buSzPts val="1300"/>
              <a:buNone/>
            </a:pPr>
            <a:r>
              <a:rPr lang="en-GB" sz="1900">
                <a:solidFill>
                  <a:srgbClr val="FFFFFF"/>
                </a:solidFill>
                <a:latin typeface="Times New Roman"/>
                <a:ea typeface="Times New Roman"/>
                <a:cs typeface="Times New Roman"/>
                <a:sym typeface="Times New Roman"/>
              </a:rPr>
              <a:t>Associate Professor </a:t>
            </a:r>
            <a:endParaRPr sz="1900">
              <a:solidFill>
                <a:srgbClr val="FFFFFF"/>
              </a:solidFill>
              <a:latin typeface="Times New Roman"/>
              <a:ea typeface="Times New Roman"/>
              <a:cs typeface="Times New Roman"/>
              <a:sym typeface="Times New Roman"/>
            </a:endParaRPr>
          </a:p>
          <a:p>
            <a:pPr indent="0" lvl="0" marL="2743200" rtl="0" algn="l">
              <a:lnSpc>
                <a:spcPct val="100000"/>
              </a:lnSpc>
              <a:spcBef>
                <a:spcPts val="0"/>
              </a:spcBef>
              <a:spcAft>
                <a:spcPts val="0"/>
              </a:spcAft>
              <a:buSzPts val="1300"/>
              <a:buNone/>
            </a:pPr>
            <a:r>
              <a:rPr lang="en-GB" sz="1900">
                <a:solidFill>
                  <a:srgbClr val="FFFFFF"/>
                </a:solidFill>
                <a:latin typeface="Times New Roman"/>
                <a:ea typeface="Times New Roman"/>
                <a:cs typeface="Times New Roman"/>
                <a:sym typeface="Times New Roman"/>
              </a:rPr>
              <a:t>ABV-IIITM Gwalior </a:t>
            </a:r>
            <a:endParaRPr sz="1900">
              <a:solidFill>
                <a:srgbClr val="FFFFFF"/>
              </a:solidFill>
              <a:latin typeface="Times New Roman"/>
              <a:ea typeface="Times New Roman"/>
              <a:cs typeface="Times New Roman"/>
              <a:sym typeface="Times New Roman"/>
            </a:endParaRPr>
          </a:p>
          <a:p>
            <a:pPr indent="0" lvl="0" marL="2743200" rtl="0" algn="l">
              <a:lnSpc>
                <a:spcPct val="100000"/>
              </a:lnSpc>
              <a:spcBef>
                <a:spcPts val="0"/>
              </a:spcBef>
              <a:spcAft>
                <a:spcPts val="0"/>
              </a:spcAft>
              <a:buSzPts val="1300"/>
              <a:buNone/>
            </a:pPr>
            <a:r>
              <a:rPr lang="en-GB" sz="1900">
                <a:solidFill>
                  <a:srgbClr val="FFFFFF"/>
                </a:solidFill>
                <a:latin typeface="Times New Roman"/>
                <a:ea typeface="Times New Roman"/>
                <a:cs typeface="Times New Roman"/>
                <a:sym typeface="Times New Roman"/>
              </a:rPr>
              <a:t>474010, MP, India</a:t>
            </a:r>
            <a:endParaRPr sz="1900">
              <a:solidFill>
                <a:srgbClr val="FFFFFF"/>
              </a:solidFill>
              <a:latin typeface="Times New Roman"/>
              <a:ea typeface="Times New Roman"/>
              <a:cs typeface="Times New Roman"/>
              <a:sym typeface="Times New Roman"/>
            </a:endParaRPr>
          </a:p>
          <a:p>
            <a:pPr indent="457200" lvl="0" marL="1828800" rtl="0" algn="l">
              <a:lnSpc>
                <a:spcPct val="100000"/>
              </a:lnSpc>
              <a:spcBef>
                <a:spcPts val="0"/>
              </a:spcBef>
              <a:spcAft>
                <a:spcPts val="0"/>
              </a:spcAft>
              <a:buSzPts val="1300"/>
              <a:buNone/>
            </a:pPr>
            <a:r>
              <a:t/>
            </a:r>
            <a:endParaRPr sz="1900">
              <a:solidFill>
                <a:srgbClr val="FFFFFF"/>
              </a:solidFill>
              <a:latin typeface="Times New Roman"/>
              <a:ea typeface="Times New Roman"/>
              <a:cs typeface="Times New Roman"/>
              <a:sym typeface="Times New Roman"/>
            </a:endParaRPr>
          </a:p>
          <a:p>
            <a:pPr indent="457200" lvl="0" marL="2286000" rtl="0" algn="l">
              <a:lnSpc>
                <a:spcPct val="100000"/>
              </a:lnSpc>
              <a:spcBef>
                <a:spcPts val="0"/>
              </a:spcBef>
              <a:spcAft>
                <a:spcPts val="0"/>
              </a:spcAft>
              <a:buSzPts val="1300"/>
              <a:buNone/>
            </a:pPr>
            <a:r>
              <a:rPr lang="en-GB" sz="1900">
                <a:solidFill>
                  <a:srgbClr val="FFFFFF"/>
                </a:solidFill>
                <a:latin typeface="Times New Roman"/>
                <a:ea typeface="Times New Roman"/>
                <a:cs typeface="Times New Roman"/>
                <a:sym typeface="Times New Roman"/>
              </a:rPr>
              <a:t>June 8 ,2020</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sz="1900">
              <a:solidFill>
                <a:srgbClr val="FF99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u="sng">
                <a:latin typeface="Times New Roman"/>
                <a:ea typeface="Times New Roman"/>
                <a:cs typeface="Times New Roman"/>
                <a:sym typeface="Times New Roman"/>
              </a:rPr>
              <a:t>To Get Date:</a:t>
            </a:r>
            <a:endParaRPr u="sng">
              <a:latin typeface="Times New Roman"/>
              <a:ea typeface="Times New Roman"/>
              <a:cs typeface="Times New Roman"/>
              <a:sym typeface="Times New Roman"/>
            </a:endParaRPr>
          </a:p>
        </p:txBody>
      </p:sp>
      <p:sp>
        <p:nvSpPr>
          <p:cNvPr id="189" name="Google Shape;189;p2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56B6C2"/>
                </a:solidFill>
                <a:highlight>
                  <a:srgbClr val="121212"/>
                </a:highlight>
                <a:latin typeface="Courier New"/>
                <a:ea typeface="Courier New"/>
                <a:cs typeface="Courier New"/>
                <a:sym typeface="Courier New"/>
              </a:rPr>
              <a:t>def</a:t>
            </a: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get_date</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now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datetime.datetime.now()</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my_date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datetime.datetime.today()</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weekday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calendar.day_name[my_date.weekday()]</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Month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now.month</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day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now.day</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850725" y="23030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#continuation</a:t>
            </a:r>
            <a:endParaRPr/>
          </a:p>
        </p:txBody>
      </p:sp>
      <p:sp>
        <p:nvSpPr>
          <p:cNvPr id="195" name="Google Shape;195;p23"/>
          <p:cNvSpPr txBox="1"/>
          <p:nvPr>
            <p:ph idx="1" type="body"/>
          </p:nvPr>
        </p:nvSpPr>
        <p:spPr>
          <a:xfrm>
            <a:off x="714750" y="1382300"/>
            <a:ext cx="7714500" cy="38157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month_array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"January"</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"Febuary"</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"March"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"April"</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"June"</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"July"</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"August"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"September"</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"October"</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"November"</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"December"</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Day_array[</a:t>
            </a:r>
            <a:r>
              <a:rPr lang="en-GB" sz="1900">
                <a:solidFill>
                  <a:srgbClr val="E5C07B"/>
                </a:solidFill>
                <a:highlight>
                  <a:srgbClr val="121212"/>
                </a:highlight>
                <a:latin typeface="Courier New"/>
                <a:ea typeface="Courier New"/>
                <a:cs typeface="Courier New"/>
                <a:sym typeface="Courier New"/>
              </a:rPr>
              <a:t>'1st'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'2nd'</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'3rd'</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'4th'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'5th'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'6th'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'7th'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'8th'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'9th'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'10th'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'11th'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'12th'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'13th'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'14th'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'15th'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'16th'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'17th'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'18th'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'19th'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'20th'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'21st'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'22nd'</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'23rd'</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'24th'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'25th'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'26th'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'27th'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'28th'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'29th'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'30th'</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'31st']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0"/>
              </a:spcBef>
              <a:spcAft>
                <a:spcPts val="1600"/>
              </a:spcAft>
              <a:buSzPts val="1300"/>
              <a:buNone/>
            </a:pPr>
            <a:r>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#continuation</a:t>
            </a:r>
            <a:endParaRPr/>
          </a:p>
        </p:txBody>
      </p:sp>
      <p:sp>
        <p:nvSpPr>
          <p:cNvPr id="201" name="Google Shape;201;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return</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 Today is "</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weekday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 '</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day_array[day</a:t>
            </a:r>
            <a:r>
              <a:rPr lang="en-GB" sz="1900">
                <a:solidFill>
                  <a:srgbClr val="E06C75"/>
                </a:solidFill>
                <a:highlight>
                  <a:srgbClr val="121212"/>
                </a:highlight>
                <a:latin typeface="Courier New"/>
                <a:ea typeface="Courier New"/>
                <a:cs typeface="Courier New"/>
                <a:sym typeface="Courier New"/>
              </a:rPr>
              <a:t>-</a:t>
            </a:r>
            <a:r>
              <a:rPr lang="en-GB" sz="1900">
                <a:solidFill>
                  <a:srgbClr val="C678DD"/>
                </a:solidFill>
                <a:highlight>
                  <a:srgbClr val="121212"/>
                </a:highlight>
                <a:latin typeface="Courier New"/>
                <a:ea typeface="Courier New"/>
                <a:cs typeface="Courier New"/>
                <a:sym typeface="Courier New"/>
              </a:rPr>
              <a:t>1</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 of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month_array[Month</a:t>
            </a:r>
            <a:r>
              <a:rPr lang="en-GB" sz="1900">
                <a:solidFill>
                  <a:srgbClr val="E06C75"/>
                </a:solidFill>
                <a:highlight>
                  <a:srgbClr val="121212"/>
                </a:highlight>
                <a:latin typeface="Courier New"/>
                <a:ea typeface="Courier New"/>
                <a:cs typeface="Courier New"/>
                <a:sym typeface="Courier New"/>
              </a:rPr>
              <a:t>-</a:t>
            </a:r>
            <a:r>
              <a:rPr lang="en-GB" sz="1900">
                <a:solidFill>
                  <a:srgbClr val="C678DD"/>
                </a:solidFill>
                <a:highlight>
                  <a:srgbClr val="121212"/>
                </a:highlight>
                <a:latin typeface="Courier New"/>
                <a:ea typeface="Courier New"/>
                <a:cs typeface="Courier New"/>
                <a:sym typeface="Courier New"/>
              </a:rPr>
              <a:t>1</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0"/>
              </a:spcBef>
              <a:spcAft>
                <a:spcPts val="1600"/>
              </a:spcAft>
              <a:buSzPts val="1300"/>
              <a:buNone/>
            </a:pPr>
            <a:r>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97500" y="4373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500" u="sng">
                <a:latin typeface="Times New Roman"/>
                <a:ea typeface="Times New Roman"/>
                <a:cs typeface="Times New Roman"/>
                <a:sym typeface="Times New Roman"/>
              </a:rPr>
              <a:t>Voice to text conversion : </a:t>
            </a:r>
            <a:endParaRPr sz="2500" u="sng">
              <a:latin typeface="Times New Roman"/>
              <a:ea typeface="Times New Roman"/>
              <a:cs typeface="Times New Roman"/>
              <a:sym typeface="Times New Roman"/>
            </a:endParaRPr>
          </a:p>
        </p:txBody>
      </p:sp>
      <p:sp>
        <p:nvSpPr>
          <p:cNvPr id="207" name="Google Shape;207;p25"/>
          <p:cNvSpPr txBox="1"/>
          <p:nvPr>
            <p:ph idx="1" type="body"/>
          </p:nvPr>
        </p:nvSpPr>
        <p:spPr>
          <a:xfrm>
            <a:off x="1297500" y="1436775"/>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56B6C2"/>
                </a:solidFill>
                <a:highlight>
                  <a:srgbClr val="121212"/>
                </a:highlight>
                <a:latin typeface="Courier New"/>
                <a:ea typeface="Courier New"/>
                <a:cs typeface="Courier New"/>
                <a:sym typeface="Courier New"/>
              </a:rPr>
              <a:t>def</a:t>
            </a: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record_audio</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r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sr.Recognizer()</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with</a:t>
            </a:r>
            <a:r>
              <a:rPr lang="en-GB" sz="1900">
                <a:solidFill>
                  <a:srgbClr val="BBBBBB"/>
                </a:solidFill>
                <a:highlight>
                  <a:srgbClr val="121212"/>
                </a:highlight>
                <a:latin typeface="Courier New"/>
                <a:ea typeface="Courier New"/>
                <a:cs typeface="Courier New"/>
                <a:sym typeface="Courier New"/>
              </a:rPr>
              <a:t> sr.Microphone() </a:t>
            </a:r>
            <a:r>
              <a:rPr lang="en-GB" sz="1900">
                <a:solidFill>
                  <a:srgbClr val="E06C75"/>
                </a:solidFill>
                <a:highlight>
                  <a:srgbClr val="121212"/>
                </a:highlight>
                <a:latin typeface="Courier New"/>
                <a:ea typeface="Courier New"/>
                <a:cs typeface="Courier New"/>
                <a:sym typeface="Courier New"/>
              </a:rPr>
              <a:t>as</a:t>
            </a:r>
            <a:r>
              <a:rPr lang="en-GB" sz="1900">
                <a:solidFill>
                  <a:srgbClr val="BBBBBB"/>
                </a:solidFill>
                <a:highlight>
                  <a:srgbClr val="121212"/>
                </a:highlight>
                <a:latin typeface="Courier New"/>
                <a:ea typeface="Courier New"/>
                <a:cs typeface="Courier New"/>
                <a:sym typeface="Courier New"/>
              </a:rPr>
              <a:t> source:</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print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"Say Something!"</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audio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r.listen(source)</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try</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#continuation</a:t>
            </a:r>
            <a:endParaRPr/>
          </a:p>
        </p:txBody>
      </p:sp>
      <p:sp>
        <p:nvSpPr>
          <p:cNvPr id="213" name="Google Shape;213;p2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data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r.recognize_google(audio)</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print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"You Said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data)</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except</a:t>
            </a:r>
            <a:r>
              <a:rPr lang="en-GB" sz="1900">
                <a:solidFill>
                  <a:srgbClr val="BBBBBB"/>
                </a:solidFill>
                <a:highlight>
                  <a:srgbClr val="121212"/>
                </a:highlight>
                <a:latin typeface="Courier New"/>
                <a:ea typeface="Courier New"/>
                <a:cs typeface="Courier New"/>
                <a:sym typeface="Courier New"/>
              </a:rPr>
              <a:t> sr.UnknownValueError:</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print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"Could not understand the audio"</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except</a:t>
            </a:r>
            <a:r>
              <a:rPr lang="en-GB" sz="1900">
                <a:solidFill>
                  <a:srgbClr val="BBBBBB"/>
                </a:solidFill>
                <a:highlight>
                  <a:srgbClr val="121212"/>
                </a:highlight>
                <a:latin typeface="Courier New"/>
                <a:ea typeface="Courier New"/>
                <a:cs typeface="Courier New"/>
                <a:sym typeface="Courier New"/>
              </a:rPr>
              <a:t> sr.RequestError </a:t>
            </a:r>
            <a:r>
              <a:rPr lang="en-GB" sz="1900">
                <a:solidFill>
                  <a:srgbClr val="E06C75"/>
                </a:solidFill>
                <a:highlight>
                  <a:srgbClr val="121212"/>
                </a:highlight>
                <a:latin typeface="Courier New"/>
                <a:ea typeface="Courier New"/>
                <a:cs typeface="Courier New"/>
                <a:sym typeface="Courier New"/>
              </a:rPr>
              <a:t>as</a:t>
            </a:r>
            <a:r>
              <a:rPr lang="en-GB" sz="1900">
                <a:solidFill>
                  <a:srgbClr val="BBBBBB"/>
                </a:solidFill>
                <a:highlight>
                  <a:srgbClr val="121212"/>
                </a:highlight>
                <a:latin typeface="Courier New"/>
                <a:ea typeface="Courier New"/>
                <a:cs typeface="Courier New"/>
                <a:sym typeface="Courier New"/>
              </a:rPr>
              <a:t> e:</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print</a:t>
            </a:r>
            <a:r>
              <a:rPr lang="en-GB" sz="1900">
                <a:solidFill>
                  <a:srgbClr val="BBBBBB"/>
                </a:solidFill>
                <a:highlight>
                  <a:srgbClr val="121212"/>
                </a:highlight>
                <a:latin typeface="Courier New"/>
                <a:ea typeface="Courier New"/>
                <a:cs typeface="Courier New"/>
                <a:sym typeface="Courier New"/>
              </a:rPr>
              <a:t>(</a:t>
            </a:r>
            <a:r>
              <a:rPr lang="en-GB" sz="1900">
                <a:solidFill>
                  <a:srgbClr val="E5C07B"/>
                </a:solidFill>
                <a:highlight>
                  <a:srgbClr val="121212"/>
                </a:highlight>
                <a:latin typeface="Courier New"/>
                <a:ea typeface="Courier New"/>
                <a:cs typeface="Courier New"/>
                <a:sym typeface="Courier New"/>
              </a:rPr>
              <a:t>"Couldnt get what u requested"</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e)</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return</a:t>
            </a:r>
            <a:r>
              <a:rPr lang="en-GB" sz="1900">
                <a:solidFill>
                  <a:srgbClr val="BBBBBB"/>
                </a:solidFill>
                <a:highlight>
                  <a:srgbClr val="121212"/>
                </a:highlight>
                <a:latin typeface="Courier New"/>
                <a:ea typeface="Courier New"/>
                <a:cs typeface="Courier New"/>
                <a:sym typeface="Courier New"/>
              </a:rPr>
              <a:t> data</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#continuation</a:t>
            </a:r>
            <a:endParaRPr/>
          </a:p>
        </p:txBody>
      </p:sp>
      <p:sp>
        <p:nvSpPr>
          <p:cNvPr id="219" name="Google Shape;219;p2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text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get_audio()</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E06C75"/>
                </a:solidFill>
                <a:highlight>
                  <a:srgbClr val="121212"/>
                </a:highlight>
                <a:latin typeface="Courier New"/>
                <a:ea typeface="Courier New"/>
                <a:cs typeface="Courier New"/>
                <a:sym typeface="Courier New"/>
              </a:rPr>
              <a:t>if</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"hello"</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in</a:t>
            </a:r>
            <a:r>
              <a:rPr lang="en-GB" sz="1900">
                <a:solidFill>
                  <a:srgbClr val="BBBBBB"/>
                </a:solidFill>
                <a:highlight>
                  <a:srgbClr val="121212"/>
                </a:highlight>
                <a:latin typeface="Courier New"/>
                <a:ea typeface="Courier New"/>
                <a:cs typeface="Courier New"/>
                <a:sym typeface="Courier New"/>
              </a:rPr>
              <a:t> text: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speak(</a:t>
            </a:r>
            <a:r>
              <a:rPr lang="en-GB" sz="1900">
                <a:solidFill>
                  <a:srgbClr val="E5C07B"/>
                </a:solidFill>
                <a:highlight>
                  <a:srgbClr val="121212"/>
                </a:highlight>
                <a:latin typeface="Courier New"/>
                <a:ea typeface="Courier New"/>
                <a:cs typeface="Courier New"/>
                <a:sym typeface="Courier New"/>
              </a:rPr>
              <a:t>"hello, how are you?"</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E06C75"/>
                </a:solidFill>
                <a:highlight>
                  <a:srgbClr val="121212"/>
                </a:highlight>
                <a:latin typeface="Courier New"/>
                <a:ea typeface="Courier New"/>
                <a:cs typeface="Courier New"/>
                <a:sym typeface="Courier New"/>
              </a:rPr>
              <a:t>elif</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"what is your name"</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in</a:t>
            </a:r>
            <a:r>
              <a:rPr lang="en-GB" sz="1900">
                <a:solidFill>
                  <a:srgbClr val="BBBBBB"/>
                </a:solidFill>
                <a:highlight>
                  <a:srgbClr val="121212"/>
                </a:highlight>
                <a:latin typeface="Courier New"/>
                <a:ea typeface="Courier New"/>
                <a:cs typeface="Courier New"/>
                <a:sym typeface="Courier New"/>
              </a:rPr>
              <a:t> text: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speak(</a:t>
            </a:r>
            <a:r>
              <a:rPr lang="en-GB" sz="1900">
                <a:solidFill>
                  <a:srgbClr val="E5C07B"/>
                </a:solidFill>
                <a:highlight>
                  <a:srgbClr val="121212"/>
                </a:highlight>
                <a:latin typeface="Courier New"/>
                <a:ea typeface="Courier New"/>
                <a:cs typeface="Courier New"/>
                <a:sym typeface="Courier New"/>
              </a:rPr>
              <a:t>"My name is Tim"</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160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1600"/>
              </a:spcBef>
              <a:spcAft>
                <a:spcPts val="1600"/>
              </a:spcAft>
              <a:buSzPts val="1300"/>
              <a:buNone/>
            </a:pPr>
            <a:r>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600" u="sng">
                <a:latin typeface="Times New Roman"/>
                <a:ea typeface="Times New Roman"/>
                <a:cs typeface="Times New Roman"/>
                <a:sym typeface="Times New Roman"/>
              </a:rPr>
              <a:t>Architecture of a Voice Assistant in general :</a:t>
            </a:r>
            <a:endParaRPr sz="2600" u="sng">
              <a:latin typeface="Times New Roman"/>
              <a:ea typeface="Times New Roman"/>
              <a:cs typeface="Times New Roman"/>
              <a:sym typeface="Times New Roman"/>
            </a:endParaRPr>
          </a:p>
        </p:txBody>
      </p:sp>
      <p:sp>
        <p:nvSpPr>
          <p:cNvPr id="225" name="Google Shape;225;p2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26" name="Google Shape;226;p28"/>
          <p:cNvPicPr preferRelativeResize="0"/>
          <p:nvPr/>
        </p:nvPicPr>
        <p:blipFill rotWithShape="1">
          <a:blip r:embed="rId3">
            <a:alphaModFix/>
          </a:blip>
          <a:srcRect b="0" l="0" r="0" t="0"/>
          <a:stretch/>
        </p:blipFill>
        <p:spPr>
          <a:xfrm>
            <a:off x="703888" y="1471125"/>
            <a:ext cx="7877426" cy="342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600">
                <a:latin typeface="Times New Roman"/>
                <a:ea typeface="Times New Roman"/>
                <a:cs typeface="Times New Roman"/>
                <a:sym typeface="Times New Roman"/>
              </a:rPr>
              <a:t>Architecture of an assistant:</a:t>
            </a:r>
            <a:endParaRPr sz="2600">
              <a:latin typeface="Times New Roman"/>
              <a:ea typeface="Times New Roman"/>
              <a:cs typeface="Times New Roman"/>
              <a:sym typeface="Times New Roman"/>
            </a:endParaRPr>
          </a:p>
        </p:txBody>
      </p:sp>
      <p:sp>
        <p:nvSpPr>
          <p:cNvPr id="232" name="Google Shape;232;p2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33" name="Google Shape;233;p29"/>
          <p:cNvPicPr preferRelativeResize="0"/>
          <p:nvPr/>
        </p:nvPicPr>
        <p:blipFill rotWithShape="1">
          <a:blip r:embed="rId3">
            <a:alphaModFix/>
          </a:blip>
          <a:srcRect b="0" l="0" r="0" t="0"/>
          <a:stretch/>
        </p:blipFill>
        <p:spPr>
          <a:xfrm>
            <a:off x="1199075" y="1567550"/>
            <a:ext cx="7475475" cy="304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400"/>
          </a:p>
        </p:txBody>
      </p:sp>
      <p:sp>
        <p:nvSpPr>
          <p:cNvPr id="239" name="Google Shape;239;p3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40" name="Google Shape;240;p30"/>
          <p:cNvPicPr preferRelativeResize="0"/>
          <p:nvPr/>
        </p:nvPicPr>
        <p:blipFill rotWithShape="1">
          <a:blip r:embed="rId3">
            <a:alphaModFix/>
          </a:blip>
          <a:srcRect b="0" l="0" r="0" t="0"/>
          <a:stretch/>
        </p:blipFill>
        <p:spPr>
          <a:xfrm>
            <a:off x="215750" y="393750"/>
            <a:ext cx="8434626" cy="4414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376825" y="66825"/>
            <a:ext cx="7818000" cy="6588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2400"/>
              <a:buNone/>
            </a:pPr>
            <a:r>
              <a:rPr lang="en-GB" sz="3000" u="sng">
                <a:solidFill>
                  <a:srgbClr val="FF00FF"/>
                </a:solidFill>
                <a:latin typeface="Times New Roman"/>
                <a:ea typeface="Times New Roman"/>
                <a:cs typeface="Times New Roman"/>
                <a:sym typeface="Times New Roman"/>
              </a:rPr>
              <a:t>Results :</a:t>
            </a:r>
            <a:r>
              <a:rPr lang="en-GB" sz="2500">
                <a:solidFill>
                  <a:srgbClr val="FF00FF"/>
                </a:solidFill>
                <a:latin typeface="Times New Roman"/>
                <a:ea typeface="Times New Roman"/>
                <a:cs typeface="Times New Roman"/>
                <a:sym typeface="Times New Roman"/>
              </a:rPr>
              <a:t>       </a:t>
            </a:r>
            <a:r>
              <a:rPr lang="en-GB" sz="2500" u="sng">
                <a:solidFill>
                  <a:srgbClr val="F6B26B"/>
                </a:solidFill>
                <a:latin typeface="Times New Roman"/>
                <a:ea typeface="Times New Roman"/>
                <a:cs typeface="Times New Roman"/>
                <a:sym typeface="Times New Roman"/>
              </a:rPr>
              <a:t>1.</a:t>
            </a:r>
            <a:r>
              <a:rPr lang="en-GB" sz="2200" u="sng">
                <a:solidFill>
                  <a:srgbClr val="F6B26B"/>
                </a:solidFill>
                <a:latin typeface="Times New Roman"/>
                <a:ea typeface="Times New Roman"/>
                <a:cs typeface="Times New Roman"/>
                <a:sym typeface="Times New Roman"/>
              </a:rPr>
              <a:t>Opening a Website</a:t>
            </a:r>
            <a:endParaRPr sz="2200" u="sng">
              <a:solidFill>
                <a:srgbClr val="F6B26B"/>
              </a:solidFill>
              <a:latin typeface="Times New Roman"/>
              <a:ea typeface="Times New Roman"/>
              <a:cs typeface="Times New Roman"/>
              <a:sym typeface="Times New Roman"/>
            </a:endParaRPr>
          </a:p>
        </p:txBody>
      </p:sp>
      <p:sp>
        <p:nvSpPr>
          <p:cNvPr id="246" name="Google Shape;246;p31"/>
          <p:cNvSpPr txBox="1"/>
          <p:nvPr>
            <p:ph idx="1" type="body"/>
          </p:nvPr>
        </p:nvSpPr>
        <p:spPr>
          <a:xfrm>
            <a:off x="484575" y="725625"/>
            <a:ext cx="7857000" cy="4417800"/>
          </a:xfrm>
          <a:prstGeom prst="rect">
            <a:avLst/>
          </a:prstGeom>
          <a:noFill/>
          <a:ln>
            <a:noFill/>
          </a:ln>
        </p:spPr>
        <p:txBody>
          <a:bodyPr anchorCtr="0" anchor="t" bIns="91425" lIns="91425" spcFirstLastPara="1" rIns="91425" wrap="square" tIns="91425">
            <a:noAutofit/>
          </a:bodyPr>
          <a:lstStyle/>
          <a:p>
            <a:pPr indent="457200" lvl="0" marL="2286000" rtl="0" algn="l">
              <a:lnSpc>
                <a:spcPct val="115000"/>
              </a:lnSpc>
              <a:spcBef>
                <a:spcPts val="0"/>
              </a:spcBef>
              <a:spcAft>
                <a:spcPts val="1600"/>
              </a:spcAft>
              <a:buSzPts val="1300"/>
              <a:buNone/>
            </a:pPr>
            <a:r>
              <a:t/>
            </a:r>
            <a:endParaRPr sz="1600" u="sng">
              <a:solidFill>
                <a:srgbClr val="F1C232"/>
              </a:solidFill>
              <a:latin typeface="Times New Roman"/>
              <a:ea typeface="Times New Roman"/>
              <a:cs typeface="Times New Roman"/>
              <a:sym typeface="Times New Roman"/>
            </a:endParaRPr>
          </a:p>
        </p:txBody>
      </p:sp>
      <p:pic>
        <p:nvPicPr>
          <p:cNvPr id="247" name="Google Shape;247;p31"/>
          <p:cNvPicPr preferRelativeResize="0"/>
          <p:nvPr/>
        </p:nvPicPr>
        <p:blipFill rotWithShape="1">
          <a:blip r:embed="rId3">
            <a:alphaModFix/>
          </a:blip>
          <a:srcRect b="0" l="0" r="0" t="0"/>
          <a:stretch/>
        </p:blipFill>
        <p:spPr>
          <a:xfrm>
            <a:off x="376825" y="725625"/>
            <a:ext cx="8155723" cy="4343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u="sng">
                <a:solidFill>
                  <a:srgbClr val="FF00FF"/>
                </a:solidFill>
                <a:latin typeface="Times New Roman"/>
                <a:ea typeface="Times New Roman"/>
                <a:cs typeface="Times New Roman"/>
                <a:sym typeface="Times New Roman"/>
              </a:rPr>
              <a:t>Problem Statement :</a:t>
            </a:r>
            <a:endParaRPr sz="3500" u="sng">
              <a:solidFill>
                <a:srgbClr val="FF00FF"/>
              </a:solidFill>
              <a:latin typeface="Times New Roman"/>
              <a:ea typeface="Times New Roman"/>
              <a:cs typeface="Times New Roman"/>
              <a:sym typeface="Times New Roman"/>
            </a:endParaRPr>
          </a:p>
        </p:txBody>
      </p:sp>
      <p:sp>
        <p:nvSpPr>
          <p:cNvPr id="141" name="Google Shape;141;p1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2700">
                <a:latin typeface="Times"/>
                <a:ea typeface="Times"/>
                <a:cs typeface="Times"/>
                <a:sym typeface="Times"/>
              </a:rPr>
              <a:t>The problem at hand is to build a  python based voice digital assistant that helps you to automate your daily tasks in day to day life by taking voice and text as inputs respectively.</a:t>
            </a:r>
            <a:endParaRPr sz="2700">
              <a:latin typeface="Times"/>
              <a:ea typeface="Times"/>
              <a:cs typeface="Times"/>
              <a:sym typeface="Times"/>
            </a:endParaRPr>
          </a:p>
          <a:p>
            <a:pPr indent="0" lvl="0" marL="0" rtl="0" algn="l">
              <a:lnSpc>
                <a:spcPct val="115000"/>
              </a:lnSpc>
              <a:spcBef>
                <a:spcPts val="1600"/>
              </a:spcBef>
              <a:spcAft>
                <a:spcPts val="1600"/>
              </a:spcAft>
              <a:buSzPts val="1300"/>
              <a:buNone/>
            </a:pPr>
            <a:r>
              <a:t/>
            </a:r>
            <a:endParaRPr sz="2800">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1119800" y="1173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lang="en-GB" u="sng">
                <a:solidFill>
                  <a:srgbClr val="F6B26B"/>
                </a:solidFill>
                <a:latin typeface="Times New Roman"/>
                <a:ea typeface="Times New Roman"/>
                <a:cs typeface="Times New Roman"/>
                <a:sym typeface="Times New Roman"/>
              </a:rPr>
              <a:t>Another Example</a:t>
            </a:r>
            <a:endParaRPr u="sng">
              <a:solidFill>
                <a:srgbClr val="F6B26B"/>
              </a:solidFill>
              <a:latin typeface="Times New Roman"/>
              <a:ea typeface="Times New Roman"/>
              <a:cs typeface="Times New Roman"/>
              <a:sym typeface="Times New Roman"/>
            </a:endParaRPr>
          </a:p>
        </p:txBody>
      </p:sp>
      <p:sp>
        <p:nvSpPr>
          <p:cNvPr id="253" name="Google Shape;253;p3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54" name="Google Shape;254;p32"/>
          <p:cNvPicPr preferRelativeResize="0"/>
          <p:nvPr/>
        </p:nvPicPr>
        <p:blipFill rotWithShape="1">
          <a:blip r:embed="rId3">
            <a:alphaModFix/>
          </a:blip>
          <a:srcRect b="0" l="0" r="0" t="0"/>
          <a:stretch/>
        </p:blipFill>
        <p:spPr>
          <a:xfrm>
            <a:off x="452350" y="794500"/>
            <a:ext cx="8239301" cy="4102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1372250" y="117325"/>
            <a:ext cx="6539700" cy="790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u="sng">
                <a:solidFill>
                  <a:srgbClr val="F6B26B"/>
                </a:solidFill>
                <a:latin typeface="Times New Roman"/>
                <a:ea typeface="Times New Roman"/>
                <a:cs typeface="Times New Roman"/>
                <a:sym typeface="Times New Roman"/>
              </a:rPr>
              <a:t>**</a:t>
            </a:r>
            <a:r>
              <a:rPr lang="en-GB" u="sng">
                <a:solidFill>
                  <a:srgbClr val="F6B26B"/>
                </a:solidFill>
                <a:latin typeface="Times New Roman"/>
                <a:ea typeface="Times New Roman"/>
                <a:cs typeface="Times New Roman"/>
                <a:sym typeface="Times New Roman"/>
              </a:rPr>
              <a:t>Example of opening a specific website</a:t>
            </a:r>
            <a:endParaRPr u="sng">
              <a:solidFill>
                <a:srgbClr val="F6B26B"/>
              </a:solidFill>
              <a:latin typeface="Times New Roman"/>
              <a:ea typeface="Times New Roman"/>
              <a:cs typeface="Times New Roman"/>
              <a:sym typeface="Times New Roman"/>
            </a:endParaRPr>
          </a:p>
        </p:txBody>
      </p:sp>
      <p:sp>
        <p:nvSpPr>
          <p:cNvPr id="260" name="Google Shape;260;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3"/>
          <p:cNvPicPr preferRelativeResize="0"/>
          <p:nvPr/>
        </p:nvPicPr>
        <p:blipFill>
          <a:blip r:embed="rId3">
            <a:alphaModFix/>
          </a:blip>
          <a:stretch>
            <a:fillRect/>
          </a:stretch>
        </p:blipFill>
        <p:spPr>
          <a:xfrm>
            <a:off x="730550" y="1107600"/>
            <a:ext cx="7680698" cy="3907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1228400" y="107450"/>
            <a:ext cx="7038900" cy="914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u="sng">
                <a:solidFill>
                  <a:srgbClr val="F6B26B"/>
                </a:solidFill>
                <a:latin typeface="Times New Roman"/>
                <a:ea typeface="Times New Roman"/>
                <a:cs typeface="Times New Roman"/>
                <a:sym typeface="Times New Roman"/>
              </a:rPr>
              <a:t>Example of opening gmail.com</a:t>
            </a:r>
            <a:endParaRPr u="sng">
              <a:solidFill>
                <a:srgbClr val="F6B26B"/>
              </a:solidFill>
              <a:latin typeface="Times New Roman"/>
              <a:ea typeface="Times New Roman"/>
              <a:cs typeface="Times New Roman"/>
              <a:sym typeface="Times New Roman"/>
            </a:endParaRPr>
          </a:p>
        </p:txBody>
      </p:sp>
      <p:sp>
        <p:nvSpPr>
          <p:cNvPr id="267" name="Google Shape;267;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4"/>
          <p:cNvPicPr preferRelativeResize="0"/>
          <p:nvPr/>
        </p:nvPicPr>
        <p:blipFill>
          <a:blip r:embed="rId3">
            <a:alphaModFix/>
          </a:blip>
          <a:stretch>
            <a:fillRect/>
          </a:stretch>
        </p:blipFill>
        <p:spPr>
          <a:xfrm>
            <a:off x="533100" y="858900"/>
            <a:ext cx="8174323" cy="40970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53175" y="99350"/>
            <a:ext cx="6669000" cy="6744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2400"/>
              <a:buNone/>
            </a:pPr>
            <a:r>
              <a:rPr lang="en-GB" sz="2000" u="sng">
                <a:solidFill>
                  <a:srgbClr val="F6B26B"/>
                </a:solidFill>
                <a:latin typeface="Times New Roman"/>
                <a:ea typeface="Times New Roman"/>
                <a:cs typeface="Times New Roman"/>
                <a:sym typeface="Times New Roman"/>
              </a:rPr>
              <a:t>2.Playing Youtube:</a:t>
            </a:r>
            <a:endParaRPr sz="2000" u="sng">
              <a:solidFill>
                <a:srgbClr val="F6B26B"/>
              </a:solidFill>
              <a:latin typeface="Times New Roman"/>
              <a:ea typeface="Times New Roman"/>
              <a:cs typeface="Times New Roman"/>
              <a:sym typeface="Times New Roman"/>
            </a:endParaRPr>
          </a:p>
        </p:txBody>
      </p:sp>
      <p:sp>
        <p:nvSpPr>
          <p:cNvPr id="274" name="Google Shape;274;p3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75" name="Google Shape;275;p35"/>
          <p:cNvPicPr preferRelativeResize="0"/>
          <p:nvPr/>
        </p:nvPicPr>
        <p:blipFill rotWithShape="1">
          <a:blip r:embed="rId3">
            <a:alphaModFix/>
          </a:blip>
          <a:srcRect b="0" l="0" r="0" t="0"/>
          <a:stretch/>
        </p:blipFill>
        <p:spPr>
          <a:xfrm>
            <a:off x="239750" y="610250"/>
            <a:ext cx="8413173" cy="4435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1125450" y="58100"/>
            <a:ext cx="7038900" cy="7119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2400"/>
              <a:buNone/>
            </a:pPr>
            <a:r>
              <a:rPr lang="en-GB" sz="2300" u="sng">
                <a:solidFill>
                  <a:srgbClr val="F6B26B"/>
                </a:solidFill>
                <a:latin typeface="Times New Roman"/>
                <a:ea typeface="Times New Roman"/>
                <a:cs typeface="Times New Roman"/>
                <a:sym typeface="Times New Roman"/>
              </a:rPr>
              <a:t>Another example</a:t>
            </a:r>
            <a:endParaRPr sz="2300" u="sng">
              <a:solidFill>
                <a:srgbClr val="F6B26B"/>
              </a:solidFill>
              <a:latin typeface="Times New Roman"/>
              <a:ea typeface="Times New Roman"/>
              <a:cs typeface="Times New Roman"/>
              <a:sym typeface="Times New Roman"/>
            </a:endParaRPr>
          </a:p>
        </p:txBody>
      </p:sp>
      <p:sp>
        <p:nvSpPr>
          <p:cNvPr id="281" name="Google Shape;281;p3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82" name="Google Shape;282;p36"/>
          <p:cNvPicPr preferRelativeResize="0"/>
          <p:nvPr/>
        </p:nvPicPr>
        <p:blipFill rotWithShape="1">
          <a:blip r:embed="rId3">
            <a:alphaModFix/>
          </a:blip>
          <a:srcRect b="0" l="0" r="0" t="0"/>
          <a:stretch/>
        </p:blipFill>
        <p:spPr>
          <a:xfrm>
            <a:off x="385025" y="770000"/>
            <a:ext cx="8322401" cy="421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1438425" y="55950"/>
            <a:ext cx="6592800" cy="10011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2400"/>
              <a:buNone/>
            </a:pPr>
            <a:r>
              <a:rPr lang="en-GB" sz="2300" u="sng">
                <a:solidFill>
                  <a:srgbClr val="F6B26B"/>
                </a:solidFill>
                <a:latin typeface="Times New Roman"/>
                <a:ea typeface="Times New Roman"/>
                <a:cs typeface="Times New Roman"/>
                <a:sym typeface="Times New Roman"/>
              </a:rPr>
              <a:t>3.Locking your PC:</a:t>
            </a:r>
            <a:endParaRPr sz="2300" u="sng">
              <a:solidFill>
                <a:srgbClr val="F6B26B"/>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2100">
                <a:solidFill>
                  <a:srgbClr val="00FFFF"/>
                </a:solidFill>
                <a:latin typeface="Times New Roman"/>
                <a:ea typeface="Times New Roman"/>
                <a:cs typeface="Times New Roman"/>
                <a:sym typeface="Times New Roman"/>
              </a:rPr>
              <a:t>It was not possible to show locking of PC during screenshot</a:t>
            </a:r>
            <a:endParaRPr sz="2100">
              <a:solidFill>
                <a:srgbClr val="00FFFF"/>
              </a:solidFill>
              <a:latin typeface="Times New Roman"/>
              <a:ea typeface="Times New Roman"/>
              <a:cs typeface="Times New Roman"/>
              <a:sym typeface="Times New Roman"/>
            </a:endParaRPr>
          </a:p>
          <a:p>
            <a:pPr indent="457200" lvl="0" marL="914400" rtl="0" algn="l">
              <a:lnSpc>
                <a:spcPct val="100000"/>
              </a:lnSpc>
              <a:spcBef>
                <a:spcPts val="0"/>
              </a:spcBef>
              <a:spcAft>
                <a:spcPts val="0"/>
              </a:spcAft>
              <a:buSzPts val="2400"/>
              <a:buNone/>
            </a:pPr>
            <a:r>
              <a:t/>
            </a:r>
            <a:endParaRPr sz="1500" u="sng">
              <a:solidFill>
                <a:srgbClr val="FFFFFF"/>
              </a:solidFill>
              <a:latin typeface="Times New Roman"/>
              <a:ea typeface="Times New Roman"/>
              <a:cs typeface="Times New Roman"/>
              <a:sym typeface="Times New Roman"/>
            </a:endParaRPr>
          </a:p>
        </p:txBody>
      </p:sp>
      <p:sp>
        <p:nvSpPr>
          <p:cNvPr id="288" name="Google Shape;288;p3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89" name="Google Shape;289;p37"/>
          <p:cNvPicPr preferRelativeResize="0"/>
          <p:nvPr/>
        </p:nvPicPr>
        <p:blipFill rotWithShape="1">
          <a:blip r:embed="rId3">
            <a:alphaModFix/>
          </a:blip>
          <a:srcRect b="0" l="0" r="0" t="0"/>
          <a:stretch/>
        </p:blipFill>
        <p:spPr>
          <a:xfrm>
            <a:off x="196150" y="893575"/>
            <a:ext cx="8619726" cy="4160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1243025" y="88625"/>
            <a:ext cx="7038900" cy="9141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2400"/>
              <a:buNone/>
            </a:pPr>
            <a:r>
              <a:rPr lang="en-GB" sz="2300" u="sng">
                <a:solidFill>
                  <a:srgbClr val="F6B26B"/>
                </a:solidFill>
                <a:latin typeface="Times New Roman"/>
                <a:ea typeface="Times New Roman"/>
                <a:cs typeface="Times New Roman"/>
                <a:sym typeface="Times New Roman"/>
              </a:rPr>
              <a:t>4.Voice to text Conversion:</a:t>
            </a:r>
            <a:endParaRPr sz="2300" u="sng">
              <a:solidFill>
                <a:srgbClr val="F6B26B"/>
              </a:solidFill>
              <a:latin typeface="Times New Roman"/>
              <a:ea typeface="Times New Roman"/>
              <a:cs typeface="Times New Roman"/>
              <a:sym typeface="Times New Roman"/>
            </a:endParaRPr>
          </a:p>
        </p:txBody>
      </p:sp>
      <p:sp>
        <p:nvSpPr>
          <p:cNvPr id="295" name="Google Shape;295;p3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96" name="Google Shape;296;p38"/>
          <p:cNvPicPr preferRelativeResize="0"/>
          <p:nvPr/>
        </p:nvPicPr>
        <p:blipFill rotWithShape="1">
          <a:blip r:embed="rId3">
            <a:alphaModFix/>
          </a:blip>
          <a:srcRect b="0" l="0" r="0" t="0"/>
          <a:stretch/>
        </p:blipFill>
        <p:spPr>
          <a:xfrm>
            <a:off x="348700" y="664725"/>
            <a:ext cx="8419152" cy="427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221225" y="0"/>
            <a:ext cx="7038900" cy="914100"/>
          </a:xfrm>
          <a:prstGeom prst="rect">
            <a:avLst/>
          </a:prstGeom>
          <a:noFill/>
          <a:ln>
            <a:noFill/>
          </a:ln>
        </p:spPr>
        <p:txBody>
          <a:bodyPr anchorCtr="0" anchor="t" bIns="91425" lIns="91425" spcFirstLastPara="1" rIns="91425" wrap="square" tIns="91425">
            <a:noAutofit/>
          </a:bodyPr>
          <a:lstStyle/>
          <a:p>
            <a:pPr indent="0" lvl="0" marL="1371600" rtl="0" algn="l">
              <a:lnSpc>
                <a:spcPct val="100000"/>
              </a:lnSpc>
              <a:spcBef>
                <a:spcPts val="0"/>
              </a:spcBef>
              <a:spcAft>
                <a:spcPts val="0"/>
              </a:spcAft>
              <a:buSzPts val="2400"/>
              <a:buNone/>
            </a:pPr>
            <a:r>
              <a:rPr lang="en-GB" sz="2300" u="sng">
                <a:solidFill>
                  <a:srgbClr val="F6B26B"/>
                </a:solidFill>
                <a:latin typeface="Times New Roman"/>
                <a:ea typeface="Times New Roman"/>
                <a:cs typeface="Times New Roman"/>
                <a:sym typeface="Times New Roman"/>
              </a:rPr>
              <a:t>5.Text to Voice conversion :</a:t>
            </a:r>
            <a:endParaRPr sz="2300" u="sng">
              <a:solidFill>
                <a:srgbClr val="F6B26B"/>
              </a:solidFill>
              <a:latin typeface="Times New Roman"/>
              <a:ea typeface="Times New Roman"/>
              <a:cs typeface="Times New Roman"/>
              <a:sym typeface="Times New Roman"/>
            </a:endParaRPr>
          </a:p>
        </p:txBody>
      </p:sp>
      <p:sp>
        <p:nvSpPr>
          <p:cNvPr id="302" name="Google Shape;302;p3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03" name="Google Shape;303;p39"/>
          <p:cNvPicPr preferRelativeResize="0"/>
          <p:nvPr/>
        </p:nvPicPr>
        <p:blipFill rotWithShape="1">
          <a:blip r:embed="rId3">
            <a:alphaModFix/>
          </a:blip>
          <a:srcRect b="0" l="0" r="0" t="0"/>
          <a:stretch/>
        </p:blipFill>
        <p:spPr>
          <a:xfrm>
            <a:off x="359600" y="702525"/>
            <a:ext cx="8347675" cy="434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1052550" y="77750"/>
            <a:ext cx="7038900" cy="608700"/>
          </a:xfrm>
          <a:prstGeom prst="rect">
            <a:avLst/>
          </a:prstGeom>
          <a:noFill/>
          <a:ln>
            <a:noFill/>
          </a:ln>
        </p:spPr>
        <p:txBody>
          <a:bodyPr anchorCtr="0" anchor="t" bIns="91425" lIns="91425" spcFirstLastPara="1" rIns="91425" wrap="square" tIns="91425">
            <a:noAutofit/>
          </a:bodyPr>
          <a:lstStyle/>
          <a:p>
            <a:pPr indent="457200" lvl="0" marL="914400" rtl="0" algn="l">
              <a:lnSpc>
                <a:spcPct val="100000"/>
              </a:lnSpc>
              <a:spcBef>
                <a:spcPts val="0"/>
              </a:spcBef>
              <a:spcAft>
                <a:spcPts val="0"/>
              </a:spcAft>
              <a:buSzPts val="2400"/>
              <a:buNone/>
            </a:pPr>
            <a:r>
              <a:rPr lang="en-GB" sz="2300" u="sng">
                <a:solidFill>
                  <a:srgbClr val="F6B26B"/>
                </a:solidFill>
                <a:latin typeface="Times New Roman"/>
                <a:ea typeface="Times New Roman"/>
                <a:cs typeface="Times New Roman"/>
                <a:sym typeface="Times New Roman"/>
              </a:rPr>
              <a:t>6.Showing Date and Time :</a:t>
            </a:r>
            <a:endParaRPr sz="2300" u="sng">
              <a:solidFill>
                <a:srgbClr val="F6B26B"/>
              </a:solidFill>
              <a:latin typeface="Times New Roman"/>
              <a:ea typeface="Times New Roman"/>
              <a:cs typeface="Times New Roman"/>
              <a:sym typeface="Times New Roman"/>
            </a:endParaRPr>
          </a:p>
        </p:txBody>
      </p:sp>
      <p:sp>
        <p:nvSpPr>
          <p:cNvPr id="309" name="Google Shape;309;p4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10" name="Google Shape;310;p40"/>
          <p:cNvPicPr preferRelativeResize="0"/>
          <p:nvPr/>
        </p:nvPicPr>
        <p:blipFill rotWithShape="1">
          <a:blip r:embed="rId3">
            <a:alphaModFix/>
          </a:blip>
          <a:srcRect b="0" l="0" r="0" t="0"/>
          <a:stretch/>
        </p:blipFill>
        <p:spPr>
          <a:xfrm>
            <a:off x="505775" y="735825"/>
            <a:ext cx="8179325" cy="4287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1119800" y="0"/>
            <a:ext cx="7038900" cy="914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sz="2300" u="sng">
                <a:solidFill>
                  <a:srgbClr val="F6B26B"/>
                </a:solidFill>
                <a:latin typeface="Times New Roman"/>
                <a:ea typeface="Times New Roman"/>
                <a:cs typeface="Times New Roman"/>
                <a:sym typeface="Times New Roman"/>
              </a:rPr>
              <a:t>7.Deleting files from Recycle Bin</a:t>
            </a:r>
            <a:endParaRPr sz="2300" u="sng">
              <a:solidFill>
                <a:srgbClr val="F6B26B"/>
              </a:solidFill>
              <a:latin typeface="Times New Roman"/>
              <a:ea typeface="Times New Roman"/>
              <a:cs typeface="Times New Roman"/>
              <a:sym typeface="Times New Roman"/>
            </a:endParaRPr>
          </a:p>
        </p:txBody>
      </p:sp>
      <p:sp>
        <p:nvSpPr>
          <p:cNvPr id="316" name="Google Shape;316;p41"/>
          <p:cNvSpPr txBox="1"/>
          <p:nvPr>
            <p:ph idx="1" type="body"/>
          </p:nvPr>
        </p:nvSpPr>
        <p:spPr>
          <a:xfrm>
            <a:off x="742725" y="491475"/>
            <a:ext cx="7038900" cy="40104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lang="en-GB" u="sng">
                <a:latin typeface="Comic Sans MS"/>
                <a:ea typeface="Comic Sans MS"/>
                <a:cs typeface="Comic Sans MS"/>
                <a:sym typeface="Comic Sans MS"/>
              </a:rPr>
              <a:t>Initial Recycle Bin :</a:t>
            </a:r>
            <a:endParaRPr u="sng">
              <a:latin typeface="Comic Sans MS"/>
              <a:ea typeface="Comic Sans MS"/>
              <a:cs typeface="Comic Sans MS"/>
              <a:sym typeface="Comic Sans MS"/>
            </a:endParaRPr>
          </a:p>
        </p:txBody>
      </p:sp>
      <p:pic>
        <p:nvPicPr>
          <p:cNvPr id="317" name="Google Shape;317;p41"/>
          <p:cNvPicPr preferRelativeResize="0"/>
          <p:nvPr/>
        </p:nvPicPr>
        <p:blipFill>
          <a:blip r:embed="rId3">
            <a:alphaModFix/>
          </a:blip>
          <a:stretch>
            <a:fillRect/>
          </a:stretch>
        </p:blipFill>
        <p:spPr>
          <a:xfrm>
            <a:off x="314175" y="914100"/>
            <a:ext cx="8235298" cy="406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4046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u="sng">
                <a:solidFill>
                  <a:srgbClr val="FF00FF"/>
                </a:solidFill>
                <a:latin typeface="Times New Roman"/>
                <a:ea typeface="Times New Roman"/>
                <a:cs typeface="Times New Roman"/>
                <a:sym typeface="Times New Roman"/>
              </a:rPr>
              <a:t>Why do we need such a system ?</a:t>
            </a:r>
            <a:endParaRPr sz="3500" u="sng">
              <a:solidFill>
                <a:srgbClr val="FF00FF"/>
              </a:solidFill>
              <a:latin typeface="Times New Roman"/>
              <a:ea typeface="Times New Roman"/>
              <a:cs typeface="Times New Roman"/>
              <a:sym typeface="Times New Roman"/>
            </a:endParaRPr>
          </a:p>
        </p:txBody>
      </p:sp>
      <p:sp>
        <p:nvSpPr>
          <p:cNvPr id="147" name="Google Shape;147;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600">
                <a:latin typeface="Times New Roman"/>
                <a:ea typeface="Times New Roman"/>
                <a:cs typeface="Times New Roman"/>
                <a:sym typeface="Times New Roman"/>
              </a:rPr>
              <a:t>With the increasing technology the need of digital voice assistant has increased which help automate our daily tasks making our life easier.Allison a python digital voice assistant helps in this contribution.Since the platform is python oriented the performance is much better.</a:t>
            </a:r>
            <a:endParaRPr sz="2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GB" sz="1800" u="sng">
                <a:latin typeface="Comic Sans MS"/>
                <a:ea typeface="Comic Sans MS"/>
                <a:cs typeface="Comic Sans MS"/>
                <a:sym typeface="Comic Sans MS"/>
              </a:rPr>
              <a:t>Emptied Recycle Bin :</a:t>
            </a:r>
            <a:endParaRPr sz="1800" u="sng">
              <a:latin typeface="Comic Sans MS"/>
              <a:ea typeface="Comic Sans MS"/>
              <a:cs typeface="Comic Sans MS"/>
              <a:sym typeface="Comic Sans MS"/>
            </a:endParaRPr>
          </a:p>
        </p:txBody>
      </p:sp>
      <p:sp>
        <p:nvSpPr>
          <p:cNvPr id="323" name="Google Shape;323;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2"/>
          <p:cNvPicPr preferRelativeResize="0"/>
          <p:nvPr/>
        </p:nvPicPr>
        <p:blipFill>
          <a:blip r:embed="rId3">
            <a:alphaModFix/>
          </a:blip>
          <a:stretch>
            <a:fillRect/>
          </a:stretch>
        </p:blipFill>
        <p:spPr>
          <a:xfrm>
            <a:off x="314025" y="926200"/>
            <a:ext cx="8432875" cy="4000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1198775" y="58075"/>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GB" u="sng">
                <a:solidFill>
                  <a:srgbClr val="F6B26B"/>
                </a:solidFill>
                <a:latin typeface="Times New Roman"/>
                <a:ea typeface="Times New Roman"/>
                <a:cs typeface="Times New Roman"/>
                <a:sym typeface="Times New Roman"/>
              </a:rPr>
              <a:t>8. Showing Location</a:t>
            </a:r>
            <a:endParaRPr u="sng">
              <a:solidFill>
                <a:srgbClr val="F6B26B"/>
              </a:solidFill>
              <a:latin typeface="Times New Roman"/>
              <a:ea typeface="Times New Roman"/>
              <a:cs typeface="Times New Roman"/>
              <a:sym typeface="Times New Roman"/>
            </a:endParaRPr>
          </a:p>
        </p:txBody>
      </p:sp>
      <p:sp>
        <p:nvSpPr>
          <p:cNvPr id="330" name="Google Shape;330;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3"/>
          <p:cNvPicPr preferRelativeResize="0"/>
          <p:nvPr/>
        </p:nvPicPr>
        <p:blipFill>
          <a:blip r:embed="rId3">
            <a:alphaModFix/>
          </a:blip>
          <a:stretch>
            <a:fillRect/>
          </a:stretch>
        </p:blipFill>
        <p:spPr>
          <a:xfrm>
            <a:off x="404775" y="757375"/>
            <a:ext cx="8065701" cy="4168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1101350" y="66850"/>
            <a:ext cx="7038900" cy="9141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2400"/>
              <a:buNone/>
            </a:pPr>
            <a:r>
              <a:rPr lang="en-GB" u="sng">
                <a:solidFill>
                  <a:srgbClr val="F6B26B"/>
                </a:solidFill>
                <a:latin typeface="Times New Roman"/>
                <a:ea typeface="Times New Roman"/>
                <a:cs typeface="Times New Roman"/>
                <a:sym typeface="Times New Roman"/>
              </a:rPr>
              <a:t>Snippets of Code Section</a:t>
            </a:r>
            <a:endParaRPr u="sng">
              <a:solidFill>
                <a:srgbClr val="F6B26B"/>
              </a:solidFill>
              <a:latin typeface="Times New Roman"/>
              <a:ea typeface="Times New Roman"/>
              <a:cs typeface="Times New Roman"/>
              <a:sym typeface="Times New Roman"/>
            </a:endParaRPr>
          </a:p>
        </p:txBody>
      </p:sp>
      <p:sp>
        <p:nvSpPr>
          <p:cNvPr id="337" name="Google Shape;337;p4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38" name="Google Shape;338;p44"/>
          <p:cNvPicPr preferRelativeResize="0"/>
          <p:nvPr/>
        </p:nvPicPr>
        <p:blipFill rotWithShape="1">
          <a:blip r:embed="rId3">
            <a:alphaModFix/>
          </a:blip>
          <a:srcRect b="0" l="0" r="0" t="0"/>
          <a:stretch/>
        </p:blipFill>
        <p:spPr>
          <a:xfrm>
            <a:off x="403200" y="795500"/>
            <a:ext cx="8140248" cy="4195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400"/>
          </a:p>
        </p:txBody>
      </p:sp>
      <p:sp>
        <p:nvSpPr>
          <p:cNvPr id="344" name="Google Shape;344;p4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45" name="Google Shape;345;p45"/>
          <p:cNvPicPr preferRelativeResize="0"/>
          <p:nvPr/>
        </p:nvPicPr>
        <p:blipFill rotWithShape="1">
          <a:blip r:embed="rId3">
            <a:alphaModFix/>
          </a:blip>
          <a:srcRect b="0" l="0" r="0" t="0"/>
          <a:stretch/>
        </p:blipFill>
        <p:spPr>
          <a:xfrm>
            <a:off x="158012" y="103412"/>
            <a:ext cx="8827977" cy="4936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400"/>
          </a:p>
        </p:txBody>
      </p:sp>
      <p:sp>
        <p:nvSpPr>
          <p:cNvPr id="351" name="Google Shape;351;p4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52" name="Google Shape;352;p46"/>
          <p:cNvPicPr preferRelativeResize="0"/>
          <p:nvPr/>
        </p:nvPicPr>
        <p:blipFill rotWithShape="1">
          <a:blip r:embed="rId3">
            <a:alphaModFix/>
          </a:blip>
          <a:srcRect b="0" l="0" r="0" t="0"/>
          <a:stretch/>
        </p:blipFill>
        <p:spPr>
          <a:xfrm>
            <a:off x="168913" y="97300"/>
            <a:ext cx="8806176" cy="4948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400"/>
          </a:p>
        </p:txBody>
      </p:sp>
      <p:sp>
        <p:nvSpPr>
          <p:cNvPr id="358" name="Google Shape;358;p4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59" name="Google Shape;359;p47"/>
          <p:cNvPicPr preferRelativeResize="0"/>
          <p:nvPr/>
        </p:nvPicPr>
        <p:blipFill rotWithShape="1">
          <a:blip r:embed="rId3">
            <a:alphaModFix/>
          </a:blip>
          <a:srcRect b="0" l="0" r="0" t="0"/>
          <a:stretch/>
        </p:blipFill>
        <p:spPr>
          <a:xfrm>
            <a:off x="174350" y="82062"/>
            <a:ext cx="8893373" cy="4979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400"/>
          </a:p>
        </p:txBody>
      </p:sp>
      <p:sp>
        <p:nvSpPr>
          <p:cNvPr id="365" name="Google Shape;365;p4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66" name="Google Shape;366;p48"/>
          <p:cNvPicPr preferRelativeResize="0"/>
          <p:nvPr/>
        </p:nvPicPr>
        <p:blipFill rotWithShape="1">
          <a:blip r:embed="rId3">
            <a:alphaModFix/>
          </a:blip>
          <a:srcRect b="0" l="0" r="0" t="0"/>
          <a:stretch/>
        </p:blipFill>
        <p:spPr>
          <a:xfrm>
            <a:off x="207050" y="245200"/>
            <a:ext cx="8936952" cy="4898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txBox="1"/>
          <p:nvPr>
            <p:ph idx="1" type="body"/>
          </p:nvPr>
        </p:nvSpPr>
        <p:spPr>
          <a:xfrm>
            <a:off x="1297500" y="1567550"/>
            <a:ext cx="7038900" cy="33489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1828800" rtl="0" algn="l">
              <a:spcBef>
                <a:spcPts val="0"/>
              </a:spcBef>
              <a:spcAft>
                <a:spcPts val="0"/>
              </a:spcAft>
              <a:buNone/>
            </a:pPr>
            <a:r>
              <a:t/>
            </a:r>
            <a:endParaRPr/>
          </a:p>
          <a:p>
            <a:pPr indent="0" lvl="0" marL="1828800" rtl="0" algn="l">
              <a:spcBef>
                <a:spcPts val="0"/>
              </a:spcBef>
              <a:spcAft>
                <a:spcPts val="0"/>
              </a:spcAft>
              <a:buNone/>
            </a:pPr>
            <a:r>
              <a:rPr b="1" i="1" lang="en-GB" sz="5800">
                <a:solidFill>
                  <a:srgbClr val="CC0000"/>
                </a:solidFill>
                <a:latin typeface="Comic Sans MS"/>
                <a:ea typeface="Comic Sans MS"/>
                <a:cs typeface="Comic Sans MS"/>
                <a:sym typeface="Comic Sans MS"/>
              </a:rPr>
              <a:t>Thank You</a:t>
            </a:r>
            <a:endParaRPr b="1" i="1" sz="5800">
              <a:solidFill>
                <a:srgbClr val="CC0000"/>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u="sng">
                <a:solidFill>
                  <a:srgbClr val="FF00FF"/>
                </a:solidFill>
                <a:latin typeface="Times New Roman"/>
                <a:ea typeface="Times New Roman"/>
                <a:cs typeface="Times New Roman"/>
                <a:sym typeface="Times New Roman"/>
              </a:rPr>
              <a:t>Novelty :</a:t>
            </a:r>
            <a:endParaRPr sz="3500" u="sng">
              <a:solidFill>
                <a:srgbClr val="FF00FF"/>
              </a:solidFill>
              <a:latin typeface="Times New Roman"/>
              <a:ea typeface="Times New Roman"/>
              <a:cs typeface="Times New Roman"/>
              <a:sym typeface="Times New Roman"/>
            </a:endParaRPr>
          </a:p>
        </p:txBody>
      </p:sp>
      <p:sp>
        <p:nvSpPr>
          <p:cNvPr id="153" name="Google Shape;153;p1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600">
                <a:latin typeface="Times New Roman"/>
                <a:ea typeface="Times New Roman"/>
                <a:cs typeface="Times New Roman"/>
                <a:sym typeface="Times New Roman"/>
              </a:rPr>
              <a:t>The uniqueness of our project is it is simple realiable and very friendly user oriented in its nature and helps in your daily tasks and its voice to text and vice versa helps in different scenarios.</a:t>
            </a:r>
            <a:endParaRPr sz="2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u="sng">
                <a:solidFill>
                  <a:srgbClr val="FF00FF"/>
                </a:solidFill>
                <a:latin typeface="Times New Roman"/>
                <a:ea typeface="Times New Roman"/>
                <a:cs typeface="Times New Roman"/>
                <a:sym typeface="Times New Roman"/>
              </a:rPr>
              <a:t>Objectives :</a:t>
            </a:r>
            <a:endParaRPr sz="3500" u="sng">
              <a:solidFill>
                <a:srgbClr val="FF00FF"/>
              </a:solidFill>
              <a:latin typeface="Times New Roman"/>
              <a:ea typeface="Times New Roman"/>
              <a:cs typeface="Times New Roman"/>
              <a:sym typeface="Times New Roman"/>
            </a:endParaRPr>
          </a:p>
        </p:txBody>
      </p:sp>
      <p:sp>
        <p:nvSpPr>
          <p:cNvPr id="159" name="Google Shape;159;p17"/>
          <p:cNvSpPr txBox="1"/>
          <p:nvPr>
            <p:ph idx="1" type="body"/>
          </p:nvPr>
        </p:nvSpPr>
        <p:spPr>
          <a:xfrm>
            <a:off x="1297500" y="1523975"/>
            <a:ext cx="7038900" cy="336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2400">
                <a:latin typeface="Times New Roman"/>
                <a:ea typeface="Times New Roman"/>
                <a:cs typeface="Times New Roman"/>
                <a:sym typeface="Times New Roman"/>
              </a:rPr>
              <a:t>The main objective of Allison is to execute the tasks given to it in the form of voice and text . Much like the other assistants like alexa and corna</a:t>
            </a:r>
            <a:r>
              <a:rPr lang="en-GB" sz="2700">
                <a:latin typeface="Times New Roman"/>
                <a:ea typeface="Times New Roman"/>
                <a:cs typeface="Times New Roman"/>
                <a:sym typeface="Times New Roman"/>
              </a:rPr>
              <a:t>.</a:t>
            </a:r>
            <a:endParaRPr sz="27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GB" sz="2500">
                <a:latin typeface="Times New Roman"/>
                <a:ea typeface="Times New Roman"/>
                <a:cs typeface="Times New Roman"/>
                <a:sym typeface="Times New Roman"/>
              </a:rPr>
              <a:t>Some of the major objectives include cleaning recycle bin opening any website and locking our pc.</a:t>
            </a:r>
            <a:endParaRPr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500" u="sng">
                <a:solidFill>
                  <a:srgbClr val="FF00FF"/>
                </a:solidFill>
                <a:latin typeface="Times New Roman"/>
                <a:ea typeface="Times New Roman"/>
                <a:cs typeface="Times New Roman"/>
                <a:sym typeface="Times New Roman"/>
              </a:rPr>
              <a:t>System Design :</a:t>
            </a:r>
            <a:endParaRPr sz="3500" u="sng">
              <a:solidFill>
                <a:srgbClr val="FF00FF"/>
              </a:solidFill>
              <a:latin typeface="Times New Roman"/>
              <a:ea typeface="Times New Roman"/>
              <a:cs typeface="Times New Roman"/>
              <a:sym typeface="Times New Roman"/>
            </a:endParaRPr>
          </a:p>
        </p:txBody>
      </p:sp>
      <p:sp>
        <p:nvSpPr>
          <p:cNvPr id="165" name="Google Shape;165;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2500" u="sng">
                <a:latin typeface="Times"/>
                <a:ea typeface="Times"/>
                <a:cs typeface="Times"/>
                <a:sym typeface="Times"/>
              </a:rPr>
              <a:t>Components Used:</a:t>
            </a:r>
            <a:endParaRPr sz="2500" u="sng">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00000"/>
              </a:lnSpc>
              <a:spcBef>
                <a:spcPts val="0"/>
              </a:spcBef>
              <a:spcAft>
                <a:spcPts val="0"/>
              </a:spcAft>
              <a:buSzPts val="1300"/>
              <a:buNone/>
            </a:pPr>
            <a:r>
              <a:rPr lang="en-GB" sz="2500">
                <a:latin typeface="Times"/>
                <a:ea typeface="Times"/>
                <a:cs typeface="Times"/>
                <a:sym typeface="Times"/>
              </a:rPr>
              <a:t>Allison is a completely based python language. The GUI creation ,voice to text ,vice versa and other automated tasks such as playing youtube opening any site is all done on python platform.</a:t>
            </a:r>
            <a:endParaRPr sz="2500">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00000"/>
              </a:lnSpc>
              <a:spcBef>
                <a:spcPts val="0"/>
              </a:spcBef>
              <a:spcAft>
                <a:spcPts val="0"/>
              </a:spcAft>
              <a:buSzPts val="1300"/>
              <a:buNone/>
            </a:pPr>
            <a:r>
              <a:t/>
            </a:r>
            <a:endParaRPr sz="2500">
              <a:latin typeface="Times"/>
              <a:ea typeface="Times"/>
              <a:cs typeface="Times"/>
              <a:sym typeface="Times"/>
            </a:endParaRPr>
          </a:p>
          <a:p>
            <a:pPr indent="0" lvl="0" marL="0" rtl="0" algn="l">
              <a:lnSpc>
                <a:spcPct val="115000"/>
              </a:lnSpc>
              <a:spcBef>
                <a:spcPts val="0"/>
              </a:spcBef>
              <a:spcAft>
                <a:spcPts val="1600"/>
              </a:spcAft>
              <a:buSzPts val="1300"/>
              <a:buNone/>
            </a:pPr>
            <a:r>
              <a:t/>
            </a:r>
            <a:endParaRPr sz="2500">
              <a:latin typeface="Times"/>
              <a:ea typeface="Times"/>
              <a:cs typeface="Times"/>
              <a:sym typeface="Time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i="1" lang="en-GB">
                <a:latin typeface="Times New Roman"/>
                <a:ea typeface="Times New Roman"/>
                <a:cs typeface="Times New Roman"/>
                <a:sym typeface="Times New Roman"/>
              </a:rPr>
              <a:t>#continuation</a:t>
            </a:r>
            <a:endParaRPr i="1">
              <a:latin typeface="Times New Roman"/>
              <a:ea typeface="Times New Roman"/>
              <a:cs typeface="Times New Roman"/>
              <a:sym typeface="Times New Roman"/>
            </a:endParaRPr>
          </a:p>
        </p:txBody>
      </p:sp>
      <p:sp>
        <p:nvSpPr>
          <p:cNvPr id="171" name="Google Shape;171;p19"/>
          <p:cNvSpPr txBox="1"/>
          <p:nvPr>
            <p:ph idx="1" type="body"/>
          </p:nvPr>
        </p:nvSpPr>
        <p:spPr>
          <a:xfrm>
            <a:off x="1238275" y="1036575"/>
            <a:ext cx="7038900" cy="35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2200">
                <a:latin typeface="Times New Roman"/>
                <a:ea typeface="Times New Roman"/>
                <a:cs typeface="Times New Roman"/>
                <a:sym typeface="Times New Roman"/>
              </a:rPr>
              <a:t>Many Python modules such as Speech Recognition ,geocoder , pyaudio ,playsound , pafy, gTTs (google_text to speech Translate Api and many more have been used .</a:t>
            </a:r>
            <a:endParaRPr sz="22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2200">
                <a:latin typeface="Times New Roman"/>
                <a:ea typeface="Times New Roman"/>
                <a:cs typeface="Times New Roman"/>
                <a:sym typeface="Times New Roman"/>
              </a:rPr>
              <a:t>The python modules were installed by using a general command line python -m pip install &lt;module name&gt;</a:t>
            </a:r>
            <a:endParaRPr sz="22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GB" sz="2200">
                <a:latin typeface="Times New Roman"/>
                <a:ea typeface="Times New Roman"/>
                <a:cs typeface="Times New Roman"/>
                <a:sym typeface="Times New Roman"/>
              </a:rPr>
              <a:t>Compatible interpreters python 3.8 and use of VScode IDE  platform has been extensively used.</a:t>
            </a:r>
            <a:endParaRPr sz="2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aseline="30000" lang="en-GB" sz="4000" u="sng">
                <a:latin typeface="Times New Roman"/>
                <a:ea typeface="Times New Roman"/>
                <a:cs typeface="Times New Roman"/>
                <a:sym typeface="Times New Roman"/>
              </a:rPr>
              <a:t>Code Section :</a:t>
            </a:r>
            <a:endParaRPr baseline="30000" sz="4000" u="sng">
              <a:latin typeface="Times New Roman"/>
              <a:ea typeface="Times New Roman"/>
              <a:cs typeface="Times New Roman"/>
              <a:sym typeface="Times New Roman"/>
            </a:endParaRPr>
          </a:p>
        </p:txBody>
      </p:sp>
      <p:sp>
        <p:nvSpPr>
          <p:cNvPr id="177" name="Google Shape;177;p20"/>
          <p:cNvSpPr txBox="1"/>
          <p:nvPr>
            <p:ph idx="1" type="body"/>
          </p:nvPr>
        </p:nvSpPr>
        <p:spPr>
          <a:xfrm>
            <a:off x="1232125" y="1240625"/>
            <a:ext cx="7038900" cy="3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2300">
                <a:latin typeface="Times New Roman"/>
                <a:ea typeface="Times New Roman"/>
                <a:cs typeface="Times New Roman"/>
                <a:sym typeface="Times New Roman"/>
              </a:rPr>
              <a:t>T</a:t>
            </a:r>
            <a:r>
              <a:rPr lang="en-GB" sz="2000">
                <a:latin typeface="Times New Roman"/>
                <a:ea typeface="Times New Roman"/>
                <a:cs typeface="Times New Roman"/>
                <a:sym typeface="Times New Roman"/>
              </a:rPr>
              <a:t>ext to Voice Conversion:</a:t>
            </a:r>
            <a:endParaRPr sz="2000">
              <a:latin typeface="Times New Roman"/>
              <a:ea typeface="Times New Roman"/>
              <a:cs typeface="Times New Roman"/>
              <a:sym typeface="Times New Roman"/>
            </a:endParaRPr>
          </a:p>
          <a:p>
            <a:pPr indent="0" lvl="0" marL="0" rtl="0" algn="l">
              <a:lnSpc>
                <a:spcPct val="134000"/>
              </a:lnSpc>
              <a:spcBef>
                <a:spcPts val="1600"/>
              </a:spcBef>
              <a:spcAft>
                <a:spcPts val="0"/>
              </a:spcAft>
              <a:buSzPts val="1300"/>
              <a:buNone/>
            </a:pPr>
            <a:r>
              <a:rPr lang="en-GB" sz="1900">
                <a:solidFill>
                  <a:srgbClr val="56B6C2"/>
                </a:solidFill>
                <a:highlight>
                  <a:srgbClr val="121212"/>
                </a:highlight>
                <a:latin typeface="Courier New"/>
                <a:ea typeface="Courier New"/>
                <a:cs typeface="Courier New"/>
                <a:sym typeface="Courier New"/>
              </a:rPr>
              <a:t>def</a:t>
            </a: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assistantresponse</a:t>
            </a:r>
            <a:r>
              <a:rPr lang="en-GB" sz="1900">
                <a:solidFill>
                  <a:srgbClr val="BBBBBB"/>
                </a:solidFill>
                <a:highlight>
                  <a:srgbClr val="121212"/>
                </a:highlight>
                <a:latin typeface="Courier New"/>
                <a:ea typeface="Courier New"/>
                <a:cs typeface="Courier New"/>
                <a:sym typeface="Courier New"/>
              </a:rPr>
              <a:t>(</a:t>
            </a:r>
            <a:r>
              <a:rPr i="1" lang="en-GB" sz="1900">
                <a:solidFill>
                  <a:srgbClr val="D19A66"/>
                </a:solidFill>
                <a:highlight>
                  <a:srgbClr val="121212"/>
                </a:highlight>
                <a:latin typeface="Courier New"/>
                <a:ea typeface="Courier New"/>
                <a:cs typeface="Courier New"/>
                <a:sym typeface="Courier New"/>
              </a:rPr>
              <a:t>text</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print</a:t>
            </a:r>
            <a:r>
              <a:rPr lang="en-GB" sz="1900">
                <a:solidFill>
                  <a:srgbClr val="BBBBBB"/>
                </a:solidFill>
                <a:highlight>
                  <a:srgbClr val="121212"/>
                </a:highlight>
                <a:latin typeface="Courier New"/>
                <a:ea typeface="Courier New"/>
                <a:cs typeface="Courier New"/>
                <a:sym typeface="Courier New"/>
              </a:rPr>
              <a:t>(text)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my_obj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gTTS(</a:t>
            </a:r>
            <a:r>
              <a:rPr i="1" lang="en-GB" sz="1900">
                <a:solidFill>
                  <a:srgbClr val="D19A66"/>
                </a:solidFill>
                <a:highlight>
                  <a:srgbClr val="121212"/>
                </a:highlight>
                <a:latin typeface="Courier New"/>
                <a:ea typeface="Courier New"/>
                <a:cs typeface="Courier New"/>
                <a:sym typeface="Courier New"/>
              </a:rPr>
              <a:t>text</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text,</a:t>
            </a:r>
            <a:r>
              <a:rPr i="1" lang="en-GB" sz="1900">
                <a:solidFill>
                  <a:srgbClr val="D19A66"/>
                </a:solidFill>
                <a:highlight>
                  <a:srgbClr val="121212"/>
                </a:highlight>
                <a:latin typeface="Courier New"/>
                <a:ea typeface="Courier New"/>
                <a:cs typeface="Courier New"/>
                <a:sym typeface="Courier New"/>
              </a:rPr>
              <a:t>lang</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'en'</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my_obj.save(</a:t>
            </a:r>
            <a:r>
              <a:rPr lang="en-GB" sz="1900">
                <a:solidFill>
                  <a:srgbClr val="E5C07B"/>
                </a:solidFill>
                <a:highlight>
                  <a:srgbClr val="121212"/>
                </a:highlight>
                <a:latin typeface="Courier New"/>
                <a:ea typeface="Courier New"/>
                <a:cs typeface="Courier New"/>
                <a:sym typeface="Courier New"/>
              </a:rPr>
              <a:t>'response.mp3'</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os.system(</a:t>
            </a:r>
            <a:r>
              <a:rPr lang="en-GB" sz="1900">
                <a:solidFill>
                  <a:srgbClr val="E5C07B"/>
                </a:solidFill>
                <a:highlight>
                  <a:srgbClr val="121212"/>
                </a:highlight>
                <a:latin typeface="Courier New"/>
                <a:ea typeface="Courier New"/>
                <a:cs typeface="Courier New"/>
                <a:sym typeface="Courier New"/>
              </a:rPr>
              <a:t>'start response.mp3'</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i="1" lang="en-GB" sz="1900">
                <a:solidFill>
                  <a:srgbClr val="5C6370"/>
                </a:solidFill>
                <a:highlight>
                  <a:srgbClr val="121212"/>
                </a:highlight>
                <a:latin typeface="Courier New"/>
                <a:ea typeface="Courier New"/>
                <a:cs typeface="Courier New"/>
                <a:sym typeface="Courier New"/>
              </a:rPr>
              <a:t>#assistantresponse(input("Type Something :"))</a:t>
            </a:r>
            <a:endParaRPr i="1" sz="1900">
              <a:solidFill>
                <a:srgbClr val="5C6370"/>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x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record_audio()</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15000"/>
              </a:lnSpc>
              <a:spcBef>
                <a:spcPts val="0"/>
              </a:spcBef>
              <a:spcAft>
                <a:spcPts val="1600"/>
              </a:spcAft>
              <a:buSzPts val="1300"/>
              <a:buNone/>
            </a:pPr>
            <a:r>
              <a:t/>
            </a:r>
            <a:endParaRPr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u="sng">
                <a:latin typeface="Times New Roman"/>
                <a:ea typeface="Times New Roman"/>
                <a:cs typeface="Times New Roman"/>
                <a:sym typeface="Times New Roman"/>
              </a:rPr>
              <a:t>To Get Time:</a:t>
            </a:r>
            <a:endParaRPr sz="2300" u="sng">
              <a:latin typeface="Times New Roman"/>
              <a:ea typeface="Times New Roman"/>
              <a:cs typeface="Times New Roman"/>
              <a:sym typeface="Times New Roman"/>
            </a:endParaRPr>
          </a:p>
        </p:txBody>
      </p:sp>
      <p:sp>
        <p:nvSpPr>
          <p:cNvPr id="183" name="Google Shape;183;p2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4000"/>
              </a:lnSpc>
              <a:spcBef>
                <a:spcPts val="0"/>
              </a:spcBef>
              <a:spcAft>
                <a:spcPts val="0"/>
              </a:spcAft>
              <a:buSzPts val="1300"/>
              <a:buNone/>
            </a:pPr>
            <a:r>
              <a:rPr lang="en-GB" sz="1900">
                <a:solidFill>
                  <a:srgbClr val="56B6C2"/>
                </a:solidFill>
                <a:highlight>
                  <a:srgbClr val="121212"/>
                </a:highlight>
                <a:latin typeface="Courier New"/>
                <a:ea typeface="Courier New"/>
                <a:cs typeface="Courier New"/>
                <a:sym typeface="Courier New"/>
              </a:rPr>
              <a:t>def</a:t>
            </a:r>
            <a:r>
              <a:rPr lang="en-GB" sz="1900">
                <a:solidFill>
                  <a:srgbClr val="BBBBBB"/>
                </a:solidFill>
                <a:highlight>
                  <a:srgbClr val="121212"/>
                </a:highlight>
                <a:latin typeface="Courier New"/>
                <a:ea typeface="Courier New"/>
                <a:cs typeface="Courier New"/>
                <a:sym typeface="Courier New"/>
              </a:rPr>
              <a:t> </a:t>
            </a:r>
            <a:r>
              <a:rPr lang="en-GB" sz="1900">
                <a:solidFill>
                  <a:srgbClr val="98C379"/>
                </a:solidFill>
                <a:highlight>
                  <a:srgbClr val="121212"/>
                </a:highlight>
                <a:latin typeface="Courier New"/>
                <a:ea typeface="Courier New"/>
                <a:cs typeface="Courier New"/>
                <a:sym typeface="Courier New"/>
              </a:rPr>
              <a:t>get_time</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from</a:t>
            </a:r>
            <a:r>
              <a:rPr lang="en-GB" sz="1900">
                <a:solidFill>
                  <a:srgbClr val="BBBBBB"/>
                </a:solidFill>
                <a:highlight>
                  <a:srgbClr val="121212"/>
                </a:highlight>
                <a:latin typeface="Courier New"/>
                <a:ea typeface="Courier New"/>
                <a:cs typeface="Courier New"/>
                <a:sym typeface="Courier New"/>
              </a:rPr>
              <a:t> datetime </a:t>
            </a:r>
            <a:r>
              <a:rPr lang="en-GB" sz="1900">
                <a:solidFill>
                  <a:srgbClr val="E06C75"/>
                </a:solidFill>
                <a:highlight>
                  <a:srgbClr val="121212"/>
                </a:highlight>
                <a:latin typeface="Courier New"/>
                <a:ea typeface="Courier New"/>
                <a:cs typeface="Courier New"/>
                <a:sym typeface="Courier New"/>
              </a:rPr>
              <a:t>import</a:t>
            </a:r>
            <a:r>
              <a:rPr lang="en-GB" sz="1900">
                <a:solidFill>
                  <a:srgbClr val="BBBBBB"/>
                </a:solidFill>
                <a:highlight>
                  <a:srgbClr val="121212"/>
                </a:highlight>
                <a:latin typeface="Courier New"/>
                <a:ea typeface="Courier New"/>
                <a:cs typeface="Courier New"/>
                <a:sym typeface="Courier New"/>
              </a:rPr>
              <a:t> datetime</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now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datetime.now()</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current_time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now.strftime(</a:t>
            </a:r>
            <a:r>
              <a:rPr lang="en-GB" sz="1900">
                <a:solidFill>
                  <a:srgbClr val="E5C07B"/>
                </a:solidFill>
                <a:highlight>
                  <a:srgbClr val="121212"/>
                </a:highlight>
                <a:latin typeface="Courier New"/>
                <a:ea typeface="Courier New"/>
                <a:cs typeface="Courier New"/>
                <a:sym typeface="Courier New"/>
              </a:rPr>
              <a:t>"%H:%M:%S"</a:t>
            </a:r>
            <a:r>
              <a:rPr lang="en-GB" sz="1900">
                <a:solidFill>
                  <a:srgbClr val="BBBBBB"/>
                </a:solidFill>
                <a:highlight>
                  <a:srgbClr val="121212"/>
                </a:highlight>
                <a:latin typeface="Courier New"/>
                <a:ea typeface="Courier New"/>
                <a:cs typeface="Courier New"/>
                <a:sym typeface="Courier New"/>
              </a:rPr>
              <a:t>)</a:t>
            </a:r>
            <a:endParaRPr sz="1900">
              <a:solidFill>
                <a:srgbClr val="BBBBBB"/>
              </a:solidFill>
              <a:highlight>
                <a:srgbClr val="121212"/>
              </a:highlight>
              <a:latin typeface="Courier New"/>
              <a:ea typeface="Courier New"/>
              <a:cs typeface="Courier New"/>
              <a:sym typeface="Courier New"/>
            </a:endParaRPr>
          </a:p>
          <a:p>
            <a:pPr indent="0" lvl="0" marL="0" rtl="0" algn="l">
              <a:lnSpc>
                <a:spcPct val="134000"/>
              </a:lnSpc>
              <a:spcBef>
                <a:spcPts val="0"/>
              </a:spcBef>
              <a:spcAft>
                <a:spcPts val="0"/>
              </a:spcAft>
              <a:buSzPts val="1300"/>
              <a:buNone/>
            </a:pP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return</a:t>
            </a:r>
            <a:r>
              <a:rPr lang="en-GB" sz="1900">
                <a:solidFill>
                  <a:srgbClr val="BBBBBB"/>
                </a:solidFill>
                <a:highlight>
                  <a:srgbClr val="121212"/>
                </a:highlight>
                <a:latin typeface="Courier New"/>
                <a:ea typeface="Courier New"/>
                <a:cs typeface="Courier New"/>
                <a:sym typeface="Courier New"/>
              </a:rPr>
              <a:t> </a:t>
            </a:r>
            <a:r>
              <a:rPr lang="en-GB" sz="1900">
                <a:solidFill>
                  <a:srgbClr val="E5C07B"/>
                </a:solidFill>
                <a:highlight>
                  <a:srgbClr val="121212"/>
                </a:highlight>
                <a:latin typeface="Courier New"/>
                <a:ea typeface="Courier New"/>
                <a:cs typeface="Courier New"/>
                <a:sym typeface="Courier New"/>
              </a:rPr>
              <a:t>"Current Time is "</a:t>
            </a:r>
            <a:r>
              <a:rPr lang="en-GB" sz="1900">
                <a:solidFill>
                  <a:srgbClr val="BBBBBB"/>
                </a:solidFill>
                <a:highlight>
                  <a:srgbClr val="121212"/>
                </a:highlight>
                <a:latin typeface="Courier New"/>
                <a:ea typeface="Courier New"/>
                <a:cs typeface="Courier New"/>
                <a:sym typeface="Courier New"/>
              </a:rPr>
              <a:t> </a:t>
            </a:r>
            <a:r>
              <a:rPr lang="en-GB" sz="1900">
                <a:solidFill>
                  <a:srgbClr val="E06C75"/>
                </a:solidFill>
                <a:highlight>
                  <a:srgbClr val="121212"/>
                </a:highlight>
                <a:latin typeface="Courier New"/>
                <a:ea typeface="Courier New"/>
                <a:cs typeface="Courier New"/>
                <a:sym typeface="Courier New"/>
              </a:rPr>
              <a:t>+</a:t>
            </a:r>
            <a:r>
              <a:rPr lang="en-GB" sz="1900">
                <a:solidFill>
                  <a:srgbClr val="BBBBBB"/>
                </a:solidFill>
                <a:highlight>
                  <a:srgbClr val="121212"/>
                </a:highlight>
                <a:latin typeface="Courier New"/>
                <a:ea typeface="Courier New"/>
                <a:cs typeface="Courier New"/>
                <a:sym typeface="Courier New"/>
              </a:rPr>
              <a:t> current_time </a:t>
            </a:r>
            <a:endParaRPr sz="19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